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6" r:id="rId4"/>
    <p:sldId id="264" r:id="rId5"/>
    <p:sldId id="268" r:id="rId6"/>
    <p:sldId id="265" r:id="rId7"/>
    <p:sldId id="270" r:id="rId8"/>
    <p:sldId id="272" r:id="rId9"/>
    <p:sldId id="262" r:id="rId10"/>
    <p:sldId id="269" r:id="rId11"/>
    <p:sldId id="261" r:id="rId12"/>
    <p:sldId id="267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CCD5A-C6ED-4AE5-8988-32811FF7722C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33071-E481-41E1-A7F0-5F9C13194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5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33071-E481-41E1-A7F0-5F9C13194B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07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7A47C3-1435-4C53-A343-DDCCF99DC186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4CDDE8-5998-46CE-BFC4-F457043E828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447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3.11 Project</a:t>
            </a:r>
            <a:br>
              <a:rPr lang="en-US" dirty="0"/>
            </a:br>
            <a:r>
              <a:rPr lang="en-US" dirty="0"/>
              <a:t> for High School Students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362200"/>
            <a:ext cx="5748336" cy="4495800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/>
              <a:t>Developed with a grant from the US-Japan Foundation</a:t>
            </a:r>
          </a:p>
          <a:p>
            <a:pPr algn="ctr"/>
            <a:r>
              <a:rPr lang="en-US" dirty="0"/>
              <a:t>Project Manager: Norman T. Masuda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Project Associates and Advisors:</a:t>
            </a:r>
          </a:p>
          <a:p>
            <a:pPr algn="l"/>
            <a:r>
              <a:rPr lang="en-US" dirty="0"/>
              <a:t>Professor </a:t>
            </a:r>
            <a:r>
              <a:rPr lang="en-US" dirty="0" err="1"/>
              <a:t>Indra</a:t>
            </a:r>
            <a:r>
              <a:rPr lang="en-US" dirty="0"/>
              <a:t> Levy – Stanford Univ.</a:t>
            </a:r>
          </a:p>
          <a:p>
            <a:pPr algn="l"/>
            <a:r>
              <a:rPr lang="en-US" dirty="0"/>
              <a:t>Koichi Sano Sensei – Abraham Lincoln HS,</a:t>
            </a:r>
          </a:p>
          <a:p>
            <a:pPr algn="l"/>
            <a:r>
              <a:rPr lang="en-US" dirty="0"/>
              <a:t>                                    San Francisco, CA</a:t>
            </a:r>
          </a:p>
          <a:p>
            <a:pPr algn="l"/>
            <a:r>
              <a:rPr lang="en-US" dirty="0"/>
              <a:t>Joanne </a:t>
            </a:r>
            <a:r>
              <a:rPr lang="en-US" dirty="0" err="1"/>
              <a:t>Akamine</a:t>
            </a:r>
            <a:r>
              <a:rPr lang="en-US" dirty="0"/>
              <a:t> Sensei - ‘</a:t>
            </a:r>
            <a:r>
              <a:rPr lang="en-US" dirty="0" err="1"/>
              <a:t>Iolani</a:t>
            </a:r>
            <a:r>
              <a:rPr lang="en-US" dirty="0"/>
              <a:t> School,</a:t>
            </a:r>
          </a:p>
          <a:p>
            <a:pPr algn="l"/>
            <a:r>
              <a:rPr lang="en-US" dirty="0"/>
              <a:t>                                           Honolulu, HI</a:t>
            </a:r>
          </a:p>
        </p:txBody>
      </p:sp>
      <p:pic>
        <p:nvPicPr>
          <p:cNvPr id="6" name="Picture 5" descr="pray for jap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24536" y="2743200"/>
            <a:ext cx="3090863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2800" b="1" dirty="0"/>
              <a:t> Can Do Statements</a:t>
            </a:r>
          </a:p>
          <a:p>
            <a:pPr lvl="1"/>
            <a:r>
              <a:rPr lang="en-US" dirty="0"/>
              <a:t>A. Students will be able to perform specific linguistic tasks based on the materials studied</a:t>
            </a:r>
          </a:p>
          <a:p>
            <a:pPr lvl="1"/>
            <a:r>
              <a:rPr lang="en-US" dirty="0"/>
              <a:t>B. Students will be able to explain the significance and importance of these events to both Japan and America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2800" b="1" dirty="0"/>
              <a:t> How to personalize 3-11 for American high school students in future projects:</a:t>
            </a:r>
          </a:p>
          <a:p>
            <a:pPr lvl="1"/>
            <a:r>
              <a:rPr lang="en-US" dirty="0"/>
              <a:t>A. Students will search for and obtain materials concerning events in the United States as reported in the Japanese press or televised news media to use as a comparison</a:t>
            </a:r>
          </a:p>
          <a:p>
            <a:pPr lvl="1"/>
            <a:r>
              <a:rPr lang="en-US" dirty="0"/>
              <a:t>B. Students will compare and contrast 3.11 with events in the United States (ACTFL Standards 3)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3600" dirty="0"/>
              <a:t>Toward Better World Understanding and Student Awareness of Interconnectedness of All People</a:t>
            </a:r>
          </a:p>
        </p:txBody>
      </p:sp>
      <p:pic>
        <p:nvPicPr>
          <p:cNvPr id="5" name="Picture 4" descr="thCA7SMLN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667000"/>
            <a:ext cx="54102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en-US" altLang="ja-JP" sz="9600" dirty="0"/>
          </a:p>
          <a:p>
            <a:pPr lvl="1" algn="ctr">
              <a:buNone/>
            </a:pPr>
            <a:r>
              <a:rPr lang="ja-JP" altLang="en-US" sz="9600" dirty="0"/>
              <a:t>おわり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3297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Plan: Create high school-level materials based on the 3.11 focused documents from IUC-Yokohama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Focus: Great East Japan Earthquake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Medium:  Japanese Manga (Comic Strip)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Theme: A Japanese Family Experiencing the 3-11 Earthquake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Goal: .   Align high school materials with National and Common Core Standards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907542" lvl="1" indent="-514350">
              <a:buNone/>
            </a:pPr>
            <a:r>
              <a:rPr lang="en-US" sz="4000" dirty="0"/>
              <a:t>Rationale:</a:t>
            </a:r>
          </a:p>
          <a:p>
            <a:pPr marL="907542" lvl="1" indent="-514350">
              <a:buNone/>
            </a:pPr>
            <a:r>
              <a:rPr lang="en-US" sz="2800" dirty="0"/>
              <a:t>1.   Many changes have occurred since 3-11 that will require students to update materials to complete their assignments</a:t>
            </a:r>
          </a:p>
          <a:p>
            <a:pPr marL="907542" lvl="1" indent="-514350">
              <a:buNone/>
            </a:pPr>
            <a:r>
              <a:rPr lang="en-US" sz="2800" dirty="0"/>
              <a:t>2.   High school-level materials will be aligned to National and Common Core Standards</a:t>
            </a:r>
          </a:p>
          <a:p>
            <a:pPr marL="907542" lvl="1" indent="-514350">
              <a:buNone/>
            </a:pPr>
            <a:r>
              <a:rPr lang="en-US" sz="2800" dirty="0"/>
              <a:t>3.   Follow-up projects will require that students collaborate and communicate in Japanese and will combine disciplines such as science, social studies, math, and technology</a:t>
            </a:r>
          </a:p>
          <a:p>
            <a:pPr marL="907542" lvl="1" indent="-514350">
              <a:buNone/>
            </a:pPr>
            <a:r>
              <a:rPr lang="en-US" sz="2800" dirty="0"/>
              <a:t>4.   Students will gain a better understanding of their role in the world of the future by studying global disasters (with focus on 3-11)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fontScale="25000" lnSpcReduction="20000"/>
          </a:bodyPr>
          <a:lstStyle/>
          <a:p>
            <a:pPr marL="907542" lvl="1" indent="-514350">
              <a:buNone/>
            </a:pPr>
            <a:r>
              <a:rPr lang="en-US" sz="11200" dirty="0"/>
              <a:t>Long-term objectives Manga Project: </a:t>
            </a:r>
          </a:p>
          <a:p>
            <a:pPr marL="907542" lvl="1" indent="-514350">
              <a:buNone/>
            </a:pPr>
            <a:r>
              <a:rPr lang="en-US" sz="11200" dirty="0"/>
              <a:t>Students will</a:t>
            </a:r>
          </a:p>
          <a:p>
            <a:pPr marL="907542" lvl="1" indent="-514350">
              <a:buNone/>
            </a:pPr>
            <a:r>
              <a:rPr lang="en-US" sz="9600" dirty="0"/>
              <a:t>A. understand what 3-11 is based on Manga and be able to explain this to others (Standard One: Communication)</a:t>
            </a:r>
          </a:p>
          <a:p>
            <a:pPr marL="907542" lvl="1" indent="-514350">
              <a:buNone/>
            </a:pPr>
            <a:endParaRPr lang="en-US" sz="4400" dirty="0"/>
          </a:p>
          <a:p>
            <a:pPr marL="907542" lvl="1" indent="-514350">
              <a:buNone/>
            </a:pPr>
            <a:r>
              <a:rPr lang="en-US" sz="9600" dirty="0"/>
              <a:t>B. compare 3-11 to events closer to home and compare how people reacted to these events</a:t>
            </a:r>
          </a:p>
          <a:p>
            <a:pPr marL="907542" lvl="1" indent="-514350">
              <a:buNone/>
            </a:pPr>
            <a:r>
              <a:rPr lang="en-US" sz="9600" dirty="0"/>
              <a:t>	(Standard Two: Culture; Standard Three:  Comparisons; Standard Four: Connections)</a:t>
            </a:r>
          </a:p>
          <a:p>
            <a:pPr marL="907542" lvl="1" indent="-514350">
              <a:buNone/>
            </a:pPr>
            <a:endParaRPr lang="en-US" sz="4400" dirty="0"/>
          </a:p>
          <a:p>
            <a:pPr marL="907542" lvl="1" indent="-514350">
              <a:buNone/>
            </a:pPr>
            <a:r>
              <a:rPr lang="en-US" sz="9600" dirty="0"/>
              <a:t>C. be able to present information about 3-11 and domestic events to their peers and other audiences (Standard One: Communication; Standard Two: Culture)</a:t>
            </a:r>
          </a:p>
          <a:p>
            <a:pPr marL="907542" lvl="1" indent="-514350">
              <a:buNone/>
            </a:pPr>
            <a:endParaRPr lang="en-US" sz="4400" dirty="0"/>
          </a:p>
          <a:p>
            <a:pPr marL="907542" lvl="1" indent="-514350">
              <a:buNone/>
            </a:pPr>
            <a:r>
              <a:rPr lang="en-US" sz="9600" dirty="0"/>
              <a:t>D. plan for future disasters with a global perspective and become lifelong learners (Standard Five: Communities, Common Core)</a:t>
            </a:r>
          </a:p>
          <a:p>
            <a:pPr marL="907542" lvl="1" indent="-514350">
              <a:buNone/>
            </a:pPr>
            <a:endParaRPr lang="en-US" sz="9600" dirty="0"/>
          </a:p>
          <a:p>
            <a:pPr marL="907542" lvl="1" indent="-514350">
              <a:buAutoNum type="romanUcPeriod" startAt="2"/>
            </a:pPr>
            <a:endParaRPr lang="en-US" sz="9600" dirty="0"/>
          </a:p>
          <a:p>
            <a:pPr marL="907542" lvl="1" indent="-514350">
              <a:buAutoNum type="romanUcPeriod" startAt="2"/>
            </a:pPr>
            <a:endParaRPr lang="en-US" sz="4400" dirty="0"/>
          </a:p>
          <a:p>
            <a:pPr marL="907542" lvl="1" indent="-514350">
              <a:buAutoNum type="romanUcPeriod" startAt="2"/>
            </a:pPr>
            <a:endParaRPr lang="en-US" sz="4400" dirty="0"/>
          </a:p>
          <a:p>
            <a:pPr marL="907542" lvl="1" indent="-514350">
              <a:buNone/>
            </a:pPr>
            <a:r>
              <a:rPr lang="en-US" sz="4400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3000" b="1" dirty="0"/>
              <a:t> Selection and preparation of materials:</a:t>
            </a:r>
          </a:p>
          <a:p>
            <a:pPr lvl="1">
              <a:buNone/>
            </a:pPr>
            <a:r>
              <a:rPr lang="en-US" dirty="0"/>
              <a:t>	A. Topics of interest to and valuable as information to American high school students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	B. Materials based on levels of difficulty to students in advanced-level Japanese courses in secondary schools.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	C. Activities and projects that will further student’s understanding of 3-11 and will help them to recognize the implications of such events on a global basis, with particular emphasis on events in the United States, such as Katrina, etc.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907542" lvl="1" indent="-514350">
              <a:buNone/>
            </a:pPr>
            <a:r>
              <a:rPr lang="en-US" sz="3200" dirty="0"/>
              <a:t>3-11 Manga Project objectives:</a:t>
            </a:r>
          </a:p>
          <a:p>
            <a:pPr marL="907542" lvl="1" indent="-514350">
              <a:buAutoNum type="arabicPeriod"/>
            </a:pPr>
            <a:r>
              <a:rPr lang="en-US" sz="3200" dirty="0"/>
              <a:t>Students will examine and identify a Japanese Manga and point out its parts. (Interpretive)</a:t>
            </a:r>
          </a:p>
          <a:p>
            <a:pPr marL="907542" lvl="1" indent="-514350">
              <a:buAutoNum type="arabicPeriod"/>
            </a:pPr>
            <a:r>
              <a:rPr lang="en-US" sz="3200" dirty="0"/>
              <a:t>Students will recognize as Onomatopoeia those elements that appear more than once in the Manga and be able to identify/explain their use. (Interpretive)</a:t>
            </a:r>
          </a:p>
          <a:p>
            <a:pPr marL="907542" lvl="1" indent="-514350">
              <a:buAutoNum type="arabicPeriod"/>
            </a:pPr>
            <a:r>
              <a:rPr lang="en-US" sz="3200" dirty="0"/>
              <a:t>Students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907542" lvl="1" indent="-514350">
              <a:buNone/>
            </a:pPr>
            <a:r>
              <a:rPr lang="en-US" sz="3200" dirty="0"/>
              <a:t>3-11 Manga Project objectives:  (2)</a:t>
            </a:r>
          </a:p>
          <a:p>
            <a:pPr marL="907542" lvl="1" indent="-514350">
              <a:buFont typeface="+mj-lt"/>
              <a:buAutoNum type="arabicPeriod" startAt="3"/>
            </a:pPr>
            <a:r>
              <a:rPr lang="en-US" sz="3200" dirty="0"/>
              <a:t>Students will discuss with peers the story in the Manga and give simple summaries based on the vocabulary found in the Manga. (Interpersonal)</a:t>
            </a:r>
          </a:p>
          <a:p>
            <a:pPr marL="907542" lvl="1" indent="-514350">
              <a:buFont typeface="+mj-lt"/>
              <a:buAutoNum type="arabicPeriod" startAt="3"/>
            </a:pPr>
            <a:r>
              <a:rPr lang="en-US" sz="3200" dirty="0"/>
              <a:t>Students take roles from the Manga: Narrator, Characters, and Sound Effects to read aloud with accurate pronunciation and understanding of meaning. (Presentational)</a:t>
            </a:r>
          </a:p>
        </p:txBody>
      </p:sp>
    </p:spTree>
    <p:extLst>
      <p:ext uri="{BB962C8B-B14F-4D97-AF65-F5344CB8AC3E}">
        <p14:creationId xmlns:p14="http://schemas.microsoft.com/office/powerpoint/2010/main" val="368835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907542" lvl="1" indent="-514350">
              <a:buNone/>
            </a:pPr>
            <a:r>
              <a:rPr lang="en-US" sz="3200" dirty="0"/>
              <a:t>3-11 Manga Project objectives:  (3)</a:t>
            </a:r>
          </a:p>
          <a:p>
            <a:pPr marL="907542" lvl="1" indent="-514350">
              <a:buFont typeface="+mj-lt"/>
              <a:buAutoNum type="arabicPeriod" startAt="5"/>
            </a:pPr>
            <a:r>
              <a:rPr lang="en-US" sz="3200" dirty="0"/>
              <a:t>Students will act out the events in the Manga, taking the various roles and make a video of their presentation. (Presentational)</a:t>
            </a:r>
          </a:p>
          <a:p>
            <a:pPr marL="907542" lvl="1" indent="-514350">
              <a:buFont typeface="+mj-lt"/>
              <a:buAutoNum type="arabicPeriod" startAt="5"/>
            </a:pPr>
            <a:endParaRPr lang="en-US" sz="3200" dirty="0"/>
          </a:p>
          <a:p>
            <a:pPr marL="907542" lvl="1" indent="-514350">
              <a:buFont typeface="+mj-lt"/>
              <a:buAutoNum type="arabicPeriod" startAt="5"/>
            </a:pPr>
            <a:r>
              <a:rPr lang="en-US" sz="3200" dirty="0"/>
              <a:t>Students will discuss and report activities that they participated in to aid in the 3-11 relief. (Interpersonal, Presentational)</a:t>
            </a:r>
          </a:p>
        </p:txBody>
      </p:sp>
    </p:spTree>
    <p:extLst>
      <p:ext uri="{BB962C8B-B14F-4D97-AF65-F5344CB8AC3E}">
        <p14:creationId xmlns:p14="http://schemas.microsoft.com/office/powerpoint/2010/main" val="386075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3.11 Project for High School Students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/>
              <a:t>Materials: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1a. Original Manga</a:t>
            </a:r>
          </a:p>
          <a:p>
            <a:pPr lvl="1">
              <a:buNone/>
            </a:pPr>
            <a:r>
              <a:rPr lang="en-US" dirty="0"/>
              <a:t>1b. Text of the Manga</a:t>
            </a:r>
          </a:p>
          <a:p>
            <a:pPr lvl="1">
              <a:buNone/>
            </a:pPr>
            <a:r>
              <a:rPr lang="en-US" dirty="0"/>
              <a:t>1c. Vocabulary List for the Manga</a:t>
            </a:r>
          </a:p>
          <a:p>
            <a:pPr lvl="1">
              <a:buNone/>
            </a:pPr>
            <a:r>
              <a:rPr lang="en-US" dirty="0"/>
              <a:t>2. Introduction to the Japanese Manga</a:t>
            </a:r>
          </a:p>
          <a:p>
            <a:pPr lvl="1">
              <a:buNone/>
            </a:pPr>
            <a:r>
              <a:rPr lang="en-US" dirty="0"/>
              <a:t>3. Introduction to Japanese Onomatopoeia</a:t>
            </a:r>
          </a:p>
          <a:p>
            <a:pPr lvl="1">
              <a:buNone/>
            </a:pPr>
            <a:r>
              <a:rPr lang="en-US" dirty="0"/>
              <a:t>4. World-wide earthquake disaster chart exercise</a:t>
            </a:r>
          </a:p>
          <a:p>
            <a:pPr marL="850392" lvl="1" indent="-457200">
              <a:buAutoNum type="arabicPeriod" startAt="5"/>
            </a:pPr>
            <a:r>
              <a:rPr lang="en-US" dirty="0"/>
              <a:t>School Follow-up project description</a:t>
            </a:r>
          </a:p>
          <a:p>
            <a:pPr marL="850392" lvl="1" indent="-457200">
              <a:buAutoNum type="arabicPeriod" startAt="5"/>
            </a:pPr>
            <a:r>
              <a:rPr lang="en-US" dirty="0"/>
              <a:t>Can Do Statements (Student worksheet)</a:t>
            </a:r>
          </a:p>
          <a:p>
            <a:pPr marL="850392" lvl="1" indent="-457200">
              <a:buAutoNum type="arabicPeriod" startAt="5"/>
            </a:pPr>
            <a:r>
              <a:rPr lang="en-US" dirty="0"/>
              <a:t>Evaluation of the Materials (Student small group activity)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557</TotalTime>
  <Words>663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HGP明朝E</vt:lpstr>
      <vt:lpstr>Calibri</vt:lpstr>
      <vt:lpstr>Constantia</vt:lpstr>
      <vt:lpstr>Wingdings 2</vt:lpstr>
      <vt:lpstr>Flow</vt:lpstr>
      <vt:lpstr>  3.11 Project  for High School Students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  <vt:lpstr>3.11 Project for High School Students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NTMASUDA</dc:creator>
  <cp:lastModifiedBy>Norman Masuda</cp:lastModifiedBy>
  <cp:revision>34</cp:revision>
  <dcterms:created xsi:type="dcterms:W3CDTF">2013-09-03T22:42:21Z</dcterms:created>
  <dcterms:modified xsi:type="dcterms:W3CDTF">2016-02-26T22:29:34Z</dcterms:modified>
</cp:coreProperties>
</file>