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6" r:id="rId6"/>
    <p:sldId id="267" r:id="rId7"/>
    <p:sldId id="264" r:id="rId8"/>
    <p:sldId id="259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4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4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12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208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80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00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72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53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7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6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5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6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0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5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7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365BCF8-A842-4BB7-B65C-5CD0E1831C39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C91-8A48-461A-8097-DCAAD3F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02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 –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3-11 Project for High School Students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58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/>
          </a:bodyPr>
          <a:lstStyle/>
          <a:p>
            <a:pPr algn="ctr"/>
            <a:r>
              <a:rPr lang="en-US" altLang="ja-JP" sz="3200" dirty="0"/>
              <a:t>Sound</a:t>
            </a:r>
            <a:r>
              <a:rPr lang="ja-JP" altLang="en-US" sz="3200" dirty="0"/>
              <a:t> </a:t>
            </a:r>
            <a:r>
              <a:rPr lang="en-US" altLang="ja-JP" sz="3200" dirty="0"/>
              <a:t>Effects</a:t>
            </a:r>
            <a:r>
              <a:rPr lang="ja-JP" altLang="en-US" sz="3200" dirty="0"/>
              <a:t> </a:t>
            </a:r>
            <a:r>
              <a:rPr lang="en-US" altLang="ja-JP" sz="3200" dirty="0"/>
              <a:t>– Onomatopoeia</a:t>
            </a:r>
            <a:r>
              <a:rPr lang="ja-JP" altLang="en-US" sz="3200" dirty="0"/>
              <a:t>　（</a:t>
            </a:r>
            <a:r>
              <a:rPr lang="en-US" altLang="ja-JP" sz="3200" dirty="0"/>
              <a:t>SFX)</a:t>
            </a:r>
          </a:p>
          <a:p>
            <a:r>
              <a:rPr lang="en-US" altLang="ja-JP" sz="3200" dirty="0"/>
              <a:t>English:  bow-wow, ding-dong, </a:t>
            </a:r>
            <a:r>
              <a:rPr lang="en-US" altLang="ja-JP" sz="3200" dirty="0" err="1"/>
              <a:t>kaboom</a:t>
            </a:r>
            <a:endParaRPr lang="en-US" altLang="ja-JP" sz="3200" dirty="0"/>
          </a:p>
          <a:p>
            <a:r>
              <a:rPr lang="en-US" altLang="ja-JP" sz="3200" dirty="0"/>
              <a:t>Japanese: </a:t>
            </a:r>
            <a:r>
              <a:rPr lang="ja-JP" altLang="en-US" sz="3200" dirty="0"/>
              <a:t>わんわん　</a:t>
            </a:r>
            <a:r>
              <a:rPr lang="en-US" altLang="ja-JP" sz="3200" dirty="0"/>
              <a:t>bow-wow  </a:t>
            </a:r>
          </a:p>
          <a:p>
            <a:r>
              <a:rPr lang="en-US" altLang="ja-JP" sz="3200" dirty="0"/>
              <a:t>                   </a:t>
            </a:r>
            <a:r>
              <a:rPr lang="ja-JP" altLang="en-US" sz="3200" dirty="0"/>
              <a:t>こけこっこう</a:t>
            </a:r>
            <a:r>
              <a:rPr lang="en-US" altLang="ja-JP" sz="3200" dirty="0"/>
              <a:t> cock-a-doodle-do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0869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Japanese Sound Effects </a:t>
            </a:r>
          </a:p>
          <a:p>
            <a:pPr algn="ctr"/>
            <a:r>
              <a:rPr lang="en-US" sz="3200" dirty="0"/>
              <a:t>There are four types:</a:t>
            </a:r>
          </a:p>
          <a:p>
            <a:r>
              <a:rPr lang="ja-JP" altLang="en-US" sz="3200" dirty="0"/>
              <a:t>擬音語　（ぎおんご）</a:t>
            </a:r>
            <a:r>
              <a:rPr lang="en-US" altLang="ja-JP" sz="3200" dirty="0"/>
              <a:t>Mimics nature sounds</a:t>
            </a:r>
          </a:p>
          <a:p>
            <a:r>
              <a:rPr lang="ja-JP" altLang="en-US" sz="3200" dirty="0"/>
              <a:t>擬声語　　（ぎせいご）</a:t>
            </a:r>
            <a:r>
              <a:rPr lang="en-US" altLang="ja-JP" sz="3200" dirty="0"/>
              <a:t>Mimics human or animal noises</a:t>
            </a:r>
          </a:p>
          <a:p>
            <a:r>
              <a:rPr lang="ja-JP" altLang="en-US" sz="3200" dirty="0"/>
              <a:t>擬態語　　（ぎたいご）</a:t>
            </a:r>
            <a:r>
              <a:rPr lang="en-US" altLang="ja-JP" sz="3200" dirty="0"/>
              <a:t>Describes manner of action</a:t>
            </a:r>
          </a:p>
          <a:p>
            <a:r>
              <a:rPr lang="ja-JP" altLang="en-US" sz="3200" dirty="0"/>
              <a:t>擬情語</a:t>
            </a:r>
            <a:r>
              <a:rPr lang="en-US" altLang="ja-JP" sz="3200" dirty="0"/>
              <a:t>		</a:t>
            </a:r>
            <a:r>
              <a:rPr lang="ja-JP" altLang="en-US" sz="3200" dirty="0"/>
              <a:t>（ぎじょうご）</a:t>
            </a:r>
            <a:r>
              <a:rPr lang="en-US" altLang="ja-JP" sz="3200" dirty="0"/>
              <a:t>Describes psychological state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77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Japanese Sound Effects</a:t>
            </a:r>
          </a:p>
          <a:p>
            <a:pPr algn="ctr"/>
            <a:endParaRPr lang="en-US" sz="3200" dirty="0"/>
          </a:p>
          <a:p>
            <a:r>
              <a:rPr lang="en-US" sz="3200" dirty="0"/>
              <a:t>In Manga, all four are used with some frequency as you will study the 3-11 Manga in class.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8987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Japanese Sound Effects</a:t>
            </a:r>
          </a:p>
          <a:p>
            <a:r>
              <a:rPr lang="en-US" sz="3200" dirty="0"/>
              <a:t>In the 3-11 Manga, the most frequently-used SFX are:</a:t>
            </a:r>
          </a:p>
          <a:p>
            <a:endParaRPr lang="en-US" sz="3200" dirty="0"/>
          </a:p>
          <a:p>
            <a:r>
              <a:rPr lang="en-US" sz="3200" dirty="0"/>
              <a:t>11 times:  </a:t>
            </a:r>
            <a:r>
              <a:rPr lang="ja-JP" altLang="en-US" sz="3200" dirty="0"/>
              <a:t>カタカタ、ガタガタ  </a:t>
            </a:r>
            <a:r>
              <a:rPr lang="en-US" altLang="ja-JP" sz="3200" dirty="0"/>
              <a:t>Rattle, strong rattle</a:t>
            </a:r>
          </a:p>
          <a:p>
            <a:r>
              <a:rPr lang="en-US" sz="3200" dirty="0"/>
              <a:t>9 times: </a:t>
            </a:r>
            <a:r>
              <a:rPr lang="ja-JP" altLang="en-US" sz="3200" dirty="0"/>
              <a:t>ガッシャ、がッシャン、ガッシャーン　</a:t>
            </a:r>
            <a:r>
              <a:rPr lang="en-US" altLang="ja-JP" sz="3200" dirty="0"/>
              <a:t>Crash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2416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Now you are ready to read</a:t>
            </a:r>
          </a:p>
          <a:p>
            <a:pPr algn="ctr"/>
            <a:r>
              <a:rPr lang="en-US" sz="3200" dirty="0"/>
              <a:t> a real Japanese Manga in class</a:t>
            </a:r>
          </a:p>
          <a:p>
            <a:pPr algn="ctr"/>
            <a:endParaRPr lang="en-US" sz="3200" dirty="0"/>
          </a:p>
          <a:p>
            <a:pPr algn="ctr"/>
            <a:r>
              <a:rPr lang="ja-JP" altLang="en-US" sz="3200" dirty="0"/>
              <a:t>頑張ってください！</a:t>
            </a:r>
            <a:endParaRPr lang="en-US" altLang="ja-JP" sz="3200" dirty="0"/>
          </a:p>
          <a:p>
            <a:pPr algn="ctr"/>
            <a:r>
              <a:rPr lang="ja-JP" altLang="en-US" sz="3200" dirty="0"/>
              <a:t>がんばってください！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613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9600"/>
          </a:p>
          <a:p>
            <a:pPr marL="0" indent="0" algn="ctr">
              <a:buNone/>
            </a:pPr>
            <a:r>
              <a:rPr lang="ja-JP" altLang="en-US" sz="9600"/>
              <a:t>おわり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763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530762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/>
              <a:t>漫画</a:t>
            </a:r>
            <a:r>
              <a:rPr lang="en-US" altLang="ja-JP" sz="4000" dirty="0"/>
              <a:t>		</a:t>
            </a:r>
            <a:r>
              <a:rPr lang="ja-JP" altLang="en-US" sz="4000" dirty="0"/>
              <a:t>まんが</a:t>
            </a:r>
            <a:r>
              <a:rPr lang="en-US" altLang="ja-JP" sz="4000" dirty="0"/>
              <a:t>		</a:t>
            </a:r>
            <a:r>
              <a:rPr lang="ja-JP" altLang="en-US" sz="4000" dirty="0"/>
              <a:t>マンガ</a:t>
            </a:r>
            <a:endParaRPr lang="en-US" altLang="ja-JP" sz="4000" dirty="0"/>
          </a:p>
          <a:p>
            <a:r>
              <a:rPr lang="en-US" sz="4000" dirty="0"/>
              <a:t>Refers to both comics and cartooning</a:t>
            </a:r>
          </a:p>
          <a:p>
            <a:r>
              <a:rPr lang="en-US" sz="4000" dirty="0"/>
              <a:t>Used outside of Japan to refer to comics, especially Japanese comics</a:t>
            </a:r>
          </a:p>
        </p:txBody>
      </p:sp>
    </p:spTree>
    <p:extLst>
      <p:ext uri="{BB962C8B-B14F-4D97-AF65-F5344CB8AC3E}">
        <p14:creationId xmlns:p14="http://schemas.microsoft.com/office/powerpoint/2010/main" val="80913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10500" dirty="0"/>
              <a:t>漫画</a:t>
            </a:r>
            <a:endParaRPr lang="en-US" altLang="ja-JP" sz="10500" dirty="0"/>
          </a:p>
          <a:p>
            <a:pPr algn="ctr"/>
            <a:r>
              <a:rPr lang="en-US" sz="3200" dirty="0"/>
              <a:t>Literal meaning: </a:t>
            </a:r>
            <a:r>
              <a:rPr lang="en-US" sz="3200" dirty="0" err="1"/>
              <a:t>Impromtu</a:t>
            </a:r>
            <a:r>
              <a:rPr lang="en-US" sz="3200" dirty="0"/>
              <a:t> sketches</a:t>
            </a:r>
          </a:p>
        </p:txBody>
      </p:sp>
    </p:spTree>
    <p:extLst>
      <p:ext uri="{BB962C8B-B14F-4D97-AF65-F5344CB8AC3E}">
        <p14:creationId xmlns:p14="http://schemas.microsoft.com/office/powerpoint/2010/main" val="4122306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Important facts:</a:t>
            </a:r>
          </a:p>
          <a:p>
            <a:r>
              <a:rPr lang="en-US" sz="3200" dirty="0"/>
              <a:t>Manga style developed in the late 19</a:t>
            </a:r>
            <a:r>
              <a:rPr lang="en-US" sz="3200" baseline="30000" dirty="0"/>
              <a:t>th</a:t>
            </a:r>
            <a:r>
              <a:rPr lang="en-US" sz="3200" dirty="0"/>
              <a:t> Century in Japan</a:t>
            </a:r>
          </a:p>
          <a:p>
            <a:r>
              <a:rPr lang="en-US" sz="3200" dirty="0"/>
              <a:t>Modern Manga influenced by traditional Japanese art and U.S. comics and themes from American movies, TV, and Disney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6654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Important facts:</a:t>
            </a:r>
          </a:p>
          <a:p>
            <a:r>
              <a:rPr lang="en-US" sz="3200" dirty="0"/>
              <a:t>In Japan, unlike the U.S., Manga read by people of all ages</a:t>
            </a:r>
          </a:p>
          <a:p>
            <a:r>
              <a:rPr lang="en-US" sz="3200" dirty="0"/>
              <a:t>Now, Manga-influenced comics in China, Taiwan, Hong Kong, and South Korea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308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Important facts:</a:t>
            </a:r>
          </a:p>
          <a:p>
            <a:r>
              <a:rPr lang="en-US" sz="3200" dirty="0"/>
              <a:t>In 2006, Manga books accounted for 27% of all magazine-sales in Japan</a:t>
            </a:r>
          </a:p>
          <a:p>
            <a:r>
              <a:rPr lang="en-US" sz="3200" dirty="0"/>
              <a:t>In 2007, Manga was a $395 million USD industry in Japan</a:t>
            </a:r>
          </a:p>
        </p:txBody>
      </p:sp>
    </p:spTree>
    <p:extLst>
      <p:ext uri="{BB962C8B-B14F-4D97-AF65-F5344CB8AC3E}">
        <p14:creationId xmlns:p14="http://schemas.microsoft.com/office/powerpoint/2010/main" val="244339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Important facts:</a:t>
            </a:r>
          </a:p>
          <a:p>
            <a:pPr algn="ctr"/>
            <a:endParaRPr lang="en-US" sz="3200" dirty="0"/>
          </a:p>
          <a:p>
            <a:r>
              <a:rPr lang="en-US" sz="3200" dirty="0"/>
              <a:t>Direction of Manga traditionally:</a:t>
            </a:r>
          </a:p>
          <a:p>
            <a:r>
              <a:rPr lang="en-US" sz="3200" dirty="0"/>
              <a:t>Top to bottom</a:t>
            </a:r>
          </a:p>
          <a:p>
            <a:r>
              <a:rPr lang="en-US" sz="3200" dirty="0"/>
              <a:t>Right to left</a:t>
            </a:r>
          </a:p>
        </p:txBody>
      </p:sp>
    </p:spTree>
    <p:extLst>
      <p:ext uri="{BB962C8B-B14F-4D97-AF65-F5344CB8AC3E}">
        <p14:creationId xmlns:p14="http://schemas.microsoft.com/office/powerpoint/2010/main" val="394151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530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09406" y="2052918"/>
            <a:ext cx="5303519" cy="1343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Father </a:t>
            </a:r>
            <a:r>
              <a:rPr lang="en-US" dirty="0" err="1"/>
              <a:t>Toshi</a:t>
            </a:r>
            <a:endParaRPr lang="en-US" dirty="0"/>
          </a:p>
          <a:p>
            <a:pPr algn="ctr"/>
            <a:r>
              <a:rPr lang="en-US" dirty="0"/>
              <a:t>Mother </a:t>
            </a:r>
            <a:r>
              <a:rPr lang="en-US" dirty="0" err="1"/>
              <a:t>Sachi</a:t>
            </a:r>
            <a:endParaRPr lang="en-US" dirty="0"/>
          </a:p>
          <a:p>
            <a:pPr algn="ctr"/>
            <a:r>
              <a:rPr lang="en-US" dirty="0"/>
              <a:t>(With a baby in her belly, </a:t>
            </a:r>
          </a:p>
          <a:p>
            <a:pPr algn="ctr"/>
            <a:r>
              <a:rPr lang="en-US" dirty="0"/>
              <a:t>about to be born any day)</a:t>
            </a:r>
          </a:p>
          <a:p>
            <a:pPr algn="ctr"/>
            <a:r>
              <a:rPr lang="en-US" dirty="0"/>
              <a:t>Daughter Akko</a:t>
            </a:r>
          </a:p>
        </p:txBody>
      </p:sp>
      <p:sp>
        <p:nvSpPr>
          <p:cNvPr id="5" name="Rectangle 4"/>
          <p:cNvSpPr/>
          <p:nvPr/>
        </p:nvSpPr>
        <p:spPr>
          <a:xfrm>
            <a:off x="6244045" y="3508715"/>
            <a:ext cx="2468879" cy="1313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/>
              <a:t>March 9, 2011</a:t>
            </a:r>
          </a:p>
          <a:p>
            <a:r>
              <a:rPr lang="en-US" dirty="0"/>
              <a:t>There was a sign of things to come</a:t>
            </a:r>
          </a:p>
        </p:txBody>
      </p:sp>
      <p:sp>
        <p:nvSpPr>
          <p:cNvPr id="6" name="Rectangle 5"/>
          <p:cNvSpPr/>
          <p:nvPr/>
        </p:nvSpPr>
        <p:spPr>
          <a:xfrm>
            <a:off x="6244046" y="4946467"/>
            <a:ext cx="2468879" cy="1493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2) There was a magnitude 6 earthquake</a:t>
            </a:r>
          </a:p>
          <a:p>
            <a:r>
              <a:rPr lang="en-US" dirty="0"/>
              <a:t>“Oh my! This is rather big!</a:t>
            </a:r>
          </a:p>
        </p:txBody>
      </p:sp>
      <p:sp>
        <p:nvSpPr>
          <p:cNvPr id="7" name="Rectangle 6"/>
          <p:cNvSpPr/>
          <p:nvPr/>
        </p:nvSpPr>
        <p:spPr>
          <a:xfrm>
            <a:off x="3409406" y="3508714"/>
            <a:ext cx="2586445" cy="1283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3) “There are big ones, but this way of shaking is rare”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9406" y="4960453"/>
            <a:ext cx="2586445" cy="1479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4) For the first time,</a:t>
            </a:r>
          </a:p>
          <a:p>
            <a:r>
              <a:rPr lang="en-US" dirty="0"/>
              <a:t> I felt “earthquake- sickness”</a:t>
            </a:r>
          </a:p>
          <a:p>
            <a:r>
              <a:rPr lang="en-US" dirty="0"/>
              <a:t>“This seems somehow like sea sickness!”</a:t>
            </a:r>
          </a:p>
        </p:txBody>
      </p:sp>
    </p:spTree>
    <p:extLst>
      <p:ext uri="{BB962C8B-B14F-4D97-AF65-F5344CB8AC3E}">
        <p14:creationId xmlns:p14="http://schemas.microsoft.com/office/powerpoint/2010/main" val="74290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Manga and Sound Effects- </a:t>
            </a:r>
            <a:br>
              <a:rPr lang="en-US" dirty="0"/>
            </a:br>
            <a:r>
              <a:rPr lang="en-US" dirty="0"/>
              <a:t>The Essentials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2052918"/>
            <a:ext cx="12100560" cy="4195481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/>
              <a:t>Important facts:</a:t>
            </a:r>
          </a:p>
          <a:p>
            <a:pPr algn="ctr"/>
            <a:r>
              <a:rPr lang="en-US" sz="3200" dirty="0"/>
              <a:t>Basic Manga Vocabulary</a:t>
            </a:r>
          </a:p>
          <a:p>
            <a:r>
              <a:rPr lang="ja-JP" altLang="en-US" sz="3200" dirty="0"/>
              <a:t>漫画　まんが　</a:t>
            </a:r>
            <a:r>
              <a:rPr lang="en-US" sz="3200" dirty="0"/>
              <a:t>Manga= Japanese comics</a:t>
            </a:r>
          </a:p>
          <a:p>
            <a:r>
              <a:rPr lang="ja-JP" altLang="en-US" sz="3200" dirty="0"/>
              <a:t>漫画家　まんがか　　</a:t>
            </a:r>
            <a:r>
              <a:rPr lang="en-US" sz="3200" dirty="0" err="1"/>
              <a:t>Mangaka</a:t>
            </a:r>
            <a:r>
              <a:rPr lang="en-US" sz="3200" dirty="0"/>
              <a:t>= Creator of Manga </a:t>
            </a:r>
          </a:p>
          <a:p>
            <a:pPr marL="0" indent="0">
              <a:buNone/>
            </a:pPr>
            <a:r>
              <a:rPr lang="ja-JP" altLang="en-US" sz="3200" dirty="0"/>
              <a:t>　　　　　　　　　　　</a:t>
            </a:r>
            <a:r>
              <a:rPr lang="en-US" sz="3200" dirty="0"/>
              <a:t>(often both writer and illustrator)</a:t>
            </a:r>
          </a:p>
          <a:p>
            <a:r>
              <a:rPr lang="ja-JP" altLang="en-US" sz="3200" dirty="0"/>
              <a:t>コマ　　</a:t>
            </a:r>
            <a:r>
              <a:rPr lang="en-US" sz="3200" dirty="0" err="1"/>
              <a:t>Koma</a:t>
            </a:r>
            <a:r>
              <a:rPr lang="en-US" sz="3200" dirty="0"/>
              <a:t>= comic strip panels</a:t>
            </a:r>
          </a:p>
          <a:p>
            <a:r>
              <a:rPr lang="ja-JP" altLang="en-US" sz="3200" dirty="0"/>
              <a:t>終わり　おわり　</a:t>
            </a:r>
            <a:r>
              <a:rPr lang="en-US" sz="3200" dirty="0" err="1"/>
              <a:t>Owari</a:t>
            </a:r>
            <a:r>
              <a:rPr lang="en-US" sz="3200" dirty="0"/>
              <a:t>= End used sometimes in Manga</a:t>
            </a:r>
          </a:p>
        </p:txBody>
      </p:sp>
    </p:spTree>
    <p:extLst>
      <p:ext uri="{BB962C8B-B14F-4D97-AF65-F5344CB8AC3E}">
        <p14:creationId xmlns:p14="http://schemas.microsoft.com/office/powerpoint/2010/main" val="425049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405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メイリオ</vt:lpstr>
      <vt:lpstr>Arial</vt:lpstr>
      <vt:lpstr>Century Gothic</vt:lpstr>
      <vt:lpstr>Wingdings 3</vt:lpstr>
      <vt:lpstr>Ion</vt:lpstr>
      <vt:lpstr>Manga and Sound Effects –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  <vt:lpstr>Manga and Sound Effects-  The Essentials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ntmasuda</dc:creator>
  <cp:lastModifiedBy>Norman Masuda</cp:lastModifiedBy>
  <cp:revision>8</cp:revision>
  <dcterms:created xsi:type="dcterms:W3CDTF">2015-11-17T18:13:02Z</dcterms:created>
  <dcterms:modified xsi:type="dcterms:W3CDTF">2016-03-07T19:18:53Z</dcterms:modified>
</cp:coreProperties>
</file>